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88" r:id="rId3"/>
    <p:sldId id="287" r:id="rId4"/>
    <p:sldId id="281" r:id="rId5"/>
    <p:sldId id="282" r:id="rId6"/>
  </p:sldIdLst>
  <p:sldSz cx="12192000" cy="6858000"/>
  <p:notesSz cx="6888163"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1743" autoAdjust="0"/>
  </p:normalViewPr>
  <p:slideViewPr>
    <p:cSldViewPr snapToGrid="0">
      <p:cViewPr varScale="1">
        <p:scale>
          <a:sx n="78" d="100"/>
          <a:sy n="78" d="100"/>
        </p:scale>
        <p:origin x="4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835"/>
          </a:xfrm>
          <a:prstGeom prst="rect">
            <a:avLst/>
          </a:prstGeom>
        </p:spPr>
        <p:txBody>
          <a:bodyPr vert="horz" lIns="96625" tIns="48312" rIns="96625" bIns="48312" rtlCol="0"/>
          <a:lstStyle>
            <a:lvl1pPr algn="l">
              <a:defRPr sz="1300"/>
            </a:lvl1pPr>
          </a:lstStyle>
          <a:p>
            <a:endParaRPr lang="en-GB"/>
          </a:p>
        </p:txBody>
      </p:sp>
      <p:sp>
        <p:nvSpPr>
          <p:cNvPr id="3" name="Date Placeholder 2"/>
          <p:cNvSpPr>
            <a:spLocks noGrp="1"/>
          </p:cNvSpPr>
          <p:nvPr>
            <p:ph type="dt" idx="1"/>
          </p:nvPr>
        </p:nvSpPr>
        <p:spPr>
          <a:xfrm>
            <a:off x="3901698" y="0"/>
            <a:ext cx="2984871" cy="502835"/>
          </a:xfrm>
          <a:prstGeom prst="rect">
            <a:avLst/>
          </a:prstGeom>
        </p:spPr>
        <p:txBody>
          <a:bodyPr vert="horz" lIns="96625" tIns="48312" rIns="96625" bIns="48312" rtlCol="0"/>
          <a:lstStyle>
            <a:lvl1pPr algn="r">
              <a:defRPr sz="1300"/>
            </a:lvl1pPr>
          </a:lstStyle>
          <a:p>
            <a:fld id="{C4EC1EDF-E92E-4576-AE37-24B757F9F812}" type="datetimeFigureOut">
              <a:rPr lang="en-GB" smtClean="0"/>
              <a:t>24/01/2021</a:t>
            </a:fld>
            <a:endParaRPr lang="en-GB"/>
          </a:p>
        </p:txBody>
      </p:sp>
      <p:sp>
        <p:nvSpPr>
          <p:cNvPr id="4" name="Slide Image Placeholder 3"/>
          <p:cNvSpPr>
            <a:spLocks noGrp="1" noRot="1" noChangeAspect="1"/>
          </p:cNvSpPr>
          <p:nvPr>
            <p:ph type="sldImg" idx="2"/>
          </p:nvPr>
        </p:nvSpPr>
        <p:spPr>
          <a:xfrm>
            <a:off x="438150" y="1252538"/>
            <a:ext cx="6011863" cy="3382962"/>
          </a:xfrm>
          <a:prstGeom prst="rect">
            <a:avLst/>
          </a:prstGeom>
          <a:noFill/>
          <a:ln w="12700">
            <a:solidFill>
              <a:prstClr val="black"/>
            </a:solidFill>
          </a:ln>
        </p:spPr>
        <p:txBody>
          <a:bodyPr vert="horz" lIns="96625" tIns="48312" rIns="96625" bIns="48312" rtlCol="0" anchor="ctr"/>
          <a:lstStyle/>
          <a:p>
            <a:endParaRPr lang="en-GB"/>
          </a:p>
        </p:txBody>
      </p:sp>
      <p:sp>
        <p:nvSpPr>
          <p:cNvPr id="5" name="Notes Placeholder 4"/>
          <p:cNvSpPr>
            <a:spLocks noGrp="1"/>
          </p:cNvSpPr>
          <p:nvPr>
            <p:ph type="body" sz="quarter" idx="3"/>
          </p:nvPr>
        </p:nvSpPr>
        <p:spPr>
          <a:xfrm>
            <a:off x="688817" y="4823034"/>
            <a:ext cx="5510530" cy="3946118"/>
          </a:xfrm>
          <a:prstGeom prst="rect">
            <a:avLst/>
          </a:prstGeom>
        </p:spPr>
        <p:txBody>
          <a:bodyPr vert="horz" lIns="96625" tIns="48312" rIns="96625" bIns="4831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4871" cy="502834"/>
          </a:xfrm>
          <a:prstGeom prst="rect">
            <a:avLst/>
          </a:prstGeom>
        </p:spPr>
        <p:txBody>
          <a:bodyPr vert="horz" lIns="96625" tIns="48312" rIns="96625" bIns="48312"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9055"/>
            <a:ext cx="2984871" cy="502834"/>
          </a:xfrm>
          <a:prstGeom prst="rect">
            <a:avLst/>
          </a:prstGeom>
        </p:spPr>
        <p:txBody>
          <a:bodyPr vert="horz" lIns="96625" tIns="48312" rIns="96625" bIns="48312" rtlCol="0" anchor="b"/>
          <a:lstStyle>
            <a:lvl1pPr algn="r">
              <a:defRPr sz="1300"/>
            </a:lvl1pPr>
          </a:lstStyle>
          <a:p>
            <a:fld id="{353D3CFE-D79C-4E7A-86B9-D3030762647B}" type="slidenum">
              <a:rPr lang="en-GB" smtClean="0"/>
              <a:t>‹#›</a:t>
            </a:fld>
            <a:endParaRPr lang="en-GB"/>
          </a:p>
        </p:txBody>
      </p:sp>
    </p:spTree>
    <p:extLst>
      <p:ext uri="{BB962C8B-B14F-4D97-AF65-F5344CB8AC3E}">
        <p14:creationId xmlns:p14="http://schemas.microsoft.com/office/powerpoint/2010/main" val="8565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5EF1355-F0D8-4FB6-B6C3-E52B81A65818}" type="datetimeFigureOut">
              <a:rPr lang="en-GB" smtClean="0"/>
              <a:t>24/01/2021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328318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EF1355-F0D8-4FB6-B6C3-E52B81A65818}" type="datetimeFigureOut">
              <a:rPr lang="en-GB" smtClean="0"/>
              <a:t>24/01/2021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842789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EF1355-F0D8-4FB6-B6C3-E52B81A65818}" type="datetimeFigureOut">
              <a:rPr lang="en-GB" smtClean="0"/>
              <a:t>24/01/2021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3437286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EF1355-F0D8-4FB6-B6C3-E52B81A65818}" type="datetimeFigureOut">
              <a:rPr lang="en-GB" smtClean="0"/>
              <a:t>24/01/2021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65999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EF1355-F0D8-4FB6-B6C3-E52B81A65818}" type="datetimeFigureOut">
              <a:rPr lang="en-GB" smtClean="0"/>
              <a:t>24/01/2021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356815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5EF1355-F0D8-4FB6-B6C3-E52B81A65818}" type="datetimeFigureOut">
              <a:rPr lang="en-GB" smtClean="0"/>
              <a:t>24/01/2021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2537831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5EF1355-F0D8-4FB6-B6C3-E52B81A65818}" type="datetimeFigureOut">
              <a:rPr lang="en-GB" smtClean="0"/>
              <a:t>24/01/2021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2584614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5EF1355-F0D8-4FB6-B6C3-E52B81A65818}" type="datetimeFigureOut">
              <a:rPr lang="en-GB" smtClean="0"/>
              <a:t>24/01/2021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243896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F1355-F0D8-4FB6-B6C3-E52B81A65818}" type="datetimeFigureOut">
              <a:rPr lang="en-GB" smtClean="0"/>
              <a:t>24/01/2021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3107018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EF1355-F0D8-4FB6-B6C3-E52B81A65818}" type="datetimeFigureOut">
              <a:rPr lang="en-GB" smtClean="0"/>
              <a:t>24/01/2021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273168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EF1355-F0D8-4FB6-B6C3-E52B81A65818}" type="datetimeFigureOut">
              <a:rPr lang="en-GB" smtClean="0"/>
              <a:t>24/01/2021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55360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EF1355-F0D8-4FB6-B6C3-E52B81A65818}" type="datetimeFigureOut">
              <a:rPr lang="en-GB" smtClean="0"/>
              <a:t>24/01/2021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22C5C-26F1-483F-9925-9F4331E4D45F}" type="slidenum">
              <a:rPr lang="en-GB" smtClean="0"/>
              <a:t>‹#›</a:t>
            </a:fld>
            <a:endParaRPr lang="en-GB"/>
          </a:p>
        </p:txBody>
      </p:sp>
    </p:spTree>
    <p:extLst>
      <p:ext uri="{BB962C8B-B14F-4D97-AF65-F5344CB8AC3E}">
        <p14:creationId xmlns:p14="http://schemas.microsoft.com/office/powerpoint/2010/main" val="3203466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video" Target="../media/media4.mp4"/><Relationship Id="rId7" Type="http://schemas.openxmlformats.org/officeDocument/2006/relationships/image" Target="../media/image8.emf"/><Relationship Id="rId12" Type="http://schemas.openxmlformats.org/officeDocument/2006/relationships/image" Target="../media/image4.png"/><Relationship Id="rId2" Type="http://schemas.microsoft.com/office/2007/relationships/media" Target="../media/media4.mp4"/><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0.png"/><Relationship Id="rId5" Type="http://schemas.openxmlformats.org/officeDocument/2006/relationships/image" Target="../media/image1.jpeg"/><Relationship Id="rId10" Type="http://schemas.openxmlformats.org/officeDocument/2006/relationships/hyperlink" Target="https://headsupmha.com/" TargetMode="External"/><Relationship Id="rId4" Type="http://schemas.openxmlformats.org/officeDocument/2006/relationships/slideLayout" Target="../slideLayouts/slideLayout2.xml"/><Relationship Id="rId9"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loud Sky Background - Free photo o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479" y="279262"/>
            <a:ext cx="11352628" cy="61053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504" y="662551"/>
            <a:ext cx="2500779" cy="2500779"/>
          </a:xfrm>
          <a:prstGeom prst="rect">
            <a:avLst/>
          </a:prstGeom>
        </p:spPr>
      </p:pic>
      <p:sp>
        <p:nvSpPr>
          <p:cNvPr id="3" name="TextBox 2"/>
          <p:cNvSpPr txBox="1"/>
          <p:nvPr/>
        </p:nvSpPr>
        <p:spPr>
          <a:xfrm>
            <a:off x="-741696" y="3394802"/>
            <a:ext cx="5721178" cy="1200329"/>
          </a:xfrm>
          <a:prstGeom prst="rect">
            <a:avLst/>
          </a:prstGeom>
          <a:noFill/>
        </p:spPr>
        <p:txBody>
          <a:bodyPr wrap="square" rtlCol="0">
            <a:spAutoFit/>
          </a:bodyPr>
          <a:lstStyle/>
          <a:p>
            <a:pPr algn="ctr"/>
            <a:r>
              <a:rPr lang="en-GB" sz="3600" u="sng" dirty="0">
                <a:solidFill>
                  <a:schemeClr val="bg1"/>
                </a:solidFill>
                <a:latin typeface="Tahoma" panose="020B0604030504040204" pitchFamily="34" charset="0"/>
                <a:ea typeface="Tahoma" panose="020B0604030504040204" pitchFamily="34" charset="0"/>
                <a:cs typeface="Tahoma" panose="020B0604030504040204" pitchFamily="34" charset="0"/>
              </a:rPr>
              <a:t>Session 2</a:t>
            </a:r>
          </a:p>
          <a:p>
            <a:pPr algn="ctr"/>
            <a:r>
              <a:rPr lang="en-GB" sz="3600" u="sng" dirty="0">
                <a:solidFill>
                  <a:schemeClr val="bg1"/>
                </a:solidFill>
                <a:latin typeface="Tahoma" panose="020B0604030504040204" pitchFamily="34" charset="0"/>
                <a:ea typeface="Tahoma" panose="020B0604030504040204" pitchFamily="34" charset="0"/>
                <a:cs typeface="Tahoma" panose="020B0604030504040204" pitchFamily="34" charset="0"/>
              </a:rPr>
              <a:t>Gratitude </a:t>
            </a:r>
          </a:p>
        </p:txBody>
      </p:sp>
      <p:pic>
        <p:nvPicPr>
          <p:cNvPr id="2" name="KS1 intr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39954" y="421574"/>
            <a:ext cx="3084476" cy="5483512"/>
          </a:xfrm>
          <a:prstGeom prst="rect">
            <a:avLst/>
          </a:prstGeom>
        </p:spPr>
      </p:pic>
      <p:pic>
        <p:nvPicPr>
          <p:cNvPr id="8" name="Picture 2" descr="Free Click Here Cliparts, Download Free Clip Art, Free Clip Art on Clipart  Librar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6539" y="4933577"/>
            <a:ext cx="976159" cy="152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275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loud Sky Background - Free photo o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223" y="219720"/>
            <a:ext cx="11129964" cy="6226916"/>
          </a:xfrm>
          <a:prstGeom prst="rect">
            <a:avLst/>
          </a:prstGeom>
          <a:noFill/>
          <a:extLst>
            <a:ext uri="{909E8E84-426E-40DD-AFC4-6F175D3DCCD1}">
              <a14:hiddenFill xmlns:a14="http://schemas.microsoft.com/office/drawing/2010/main">
                <a:solidFill>
                  <a:srgbClr val="FFFFFF"/>
                </a:solidFill>
              </a14:hiddenFill>
            </a:ext>
          </a:extLst>
        </p:spPr>
      </p:pic>
      <p:pic>
        <p:nvPicPr>
          <p:cNvPr id="3" name="Gratitu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12571" y="1521605"/>
            <a:ext cx="7839635" cy="4409795"/>
          </a:xfrm>
          <a:prstGeom prst="rect">
            <a:avLst/>
          </a:prstGeom>
        </p:spPr>
      </p:pic>
      <p:pic>
        <p:nvPicPr>
          <p:cNvPr id="3074" name="Picture 2" descr="Free Click Here Cliparts, Download Free Clip Art, Free Clip Art on Clipart  Libra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5151" y="5025691"/>
            <a:ext cx="976159" cy="15237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3189" y="321276"/>
            <a:ext cx="10058400" cy="1200329"/>
          </a:xfrm>
          <a:prstGeom prst="rect">
            <a:avLst/>
          </a:prstGeom>
          <a:noFill/>
        </p:spPr>
        <p:txBody>
          <a:bodyPr wrap="square" rtlCol="0">
            <a:spAutoFit/>
          </a:bodyPr>
          <a:lstStyle/>
          <a:p>
            <a:r>
              <a:rPr lang="en-GB" dirty="0"/>
              <a:t>Watch Abbie go about her day and talk to a grown up about the things that you are grateful for, there will always be something, no matter how small. Thinking this way can really cheer us up, especially on days when we are feeling sad or things don’t feel like they are going right. Try and build gratitude into your day, every day and notice the difference.</a:t>
            </a:r>
          </a:p>
        </p:txBody>
      </p:sp>
    </p:spTree>
    <p:extLst>
      <p:ext uri="{BB962C8B-B14F-4D97-AF65-F5344CB8AC3E}">
        <p14:creationId xmlns:p14="http://schemas.microsoft.com/office/powerpoint/2010/main" val="2066159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loud Sky Background - Free photo o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99" y="319733"/>
            <a:ext cx="11129964" cy="6226916"/>
          </a:xfrm>
          <a:prstGeom prst="rect">
            <a:avLst/>
          </a:prstGeom>
          <a:noFill/>
          <a:extLst>
            <a:ext uri="{909E8E84-426E-40DD-AFC4-6F175D3DCCD1}">
              <a14:hiddenFill xmlns:a14="http://schemas.microsoft.com/office/drawing/2010/main">
                <a:solidFill>
                  <a:srgbClr val="FFFFFF"/>
                </a:solidFill>
              </a14:hiddenFill>
            </a:ext>
          </a:extLst>
        </p:spPr>
      </p:pic>
      <p:pic>
        <p:nvPicPr>
          <p:cNvPr id="3" name="Hello Gratitude  List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3867" y="1258959"/>
            <a:ext cx="8087861" cy="4549422"/>
          </a:xfrm>
          <a:prstGeom prst="rect">
            <a:avLst/>
          </a:prstGeom>
        </p:spPr>
      </p:pic>
      <p:sp>
        <p:nvSpPr>
          <p:cNvPr id="4" name="TextBox 3"/>
          <p:cNvSpPr txBox="1"/>
          <p:nvPr/>
        </p:nvSpPr>
        <p:spPr>
          <a:xfrm>
            <a:off x="2063193" y="505511"/>
            <a:ext cx="9638270" cy="461665"/>
          </a:xfrm>
          <a:prstGeom prst="rect">
            <a:avLst/>
          </a:prstGeom>
          <a:noFill/>
        </p:spPr>
        <p:txBody>
          <a:bodyPr wrap="square" rtlCol="0">
            <a:spAutoFit/>
          </a:bodyPr>
          <a:lstStyle/>
          <a:p>
            <a:r>
              <a:rPr lang="en-GB" sz="2400" dirty="0">
                <a:solidFill>
                  <a:schemeClr val="bg1"/>
                </a:solidFill>
                <a:latin typeface="Tahoma" panose="020B0604030504040204" pitchFamily="34" charset="0"/>
                <a:ea typeface="Tahoma" panose="020B0604030504040204" pitchFamily="34" charset="0"/>
                <a:cs typeface="Tahoma" panose="020B0604030504040204" pitchFamily="34" charset="0"/>
              </a:rPr>
              <a:t>Take a break and have a go at some Gratitude mindfulness</a:t>
            </a:r>
          </a:p>
        </p:txBody>
      </p:sp>
      <p:pic>
        <p:nvPicPr>
          <p:cNvPr id="5" name="Picture 4"/>
          <p:cNvPicPr>
            <a:picLocks noChangeAspect="1"/>
          </p:cNvPicPr>
          <p:nvPr/>
        </p:nvPicPr>
        <p:blipFill>
          <a:blip r:embed="rId6"/>
          <a:stretch>
            <a:fillRect/>
          </a:stretch>
        </p:blipFill>
        <p:spPr>
          <a:xfrm>
            <a:off x="9908254" y="3092425"/>
            <a:ext cx="1391684" cy="1677646"/>
          </a:xfrm>
          <a:prstGeom prst="rect">
            <a:avLst/>
          </a:prstGeom>
        </p:spPr>
      </p:pic>
      <p:pic>
        <p:nvPicPr>
          <p:cNvPr id="7" name="Picture 2" descr="Free Click Here Cliparts, Download Free Clip Art, Free Clip Art on Clipart  Librar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499" y="5198789"/>
            <a:ext cx="976159" cy="152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116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descr="Cloud Sky Background - Free photo on Pixabay"/>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71499" y="319733"/>
            <a:ext cx="11129964" cy="62269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Object 11"/>
          <p:cNvGraphicFramePr>
            <a:graphicFrameLocks noChangeAspect="1"/>
          </p:cNvGraphicFramePr>
          <p:nvPr>
            <p:extLst>
              <p:ext uri="{D42A27DB-BD31-4B8C-83A1-F6EECF244321}">
                <p14:modId xmlns:p14="http://schemas.microsoft.com/office/powerpoint/2010/main" val="3131813861"/>
              </p:ext>
            </p:extLst>
          </p:nvPr>
        </p:nvGraphicFramePr>
        <p:xfrm>
          <a:off x="751703" y="1027906"/>
          <a:ext cx="3186760" cy="4509291"/>
        </p:xfrm>
        <a:graphic>
          <a:graphicData uri="http://schemas.openxmlformats.org/presentationml/2006/ole">
            <mc:AlternateContent xmlns:mc="http://schemas.openxmlformats.org/markup-compatibility/2006">
              <mc:Choice xmlns:v="urn:schemas-microsoft-com:vml" Requires="v">
                <p:oleObj spid="_x0000_s17409" name="Acrobat Document" r:id="rId6" imgW="5667037" imgH="8019948" progId="AcroExch.Document.DC">
                  <p:embed/>
                </p:oleObj>
              </mc:Choice>
              <mc:Fallback>
                <p:oleObj name="Acrobat Document" r:id="rId6" imgW="5667037" imgH="8019948" progId="AcroExch.Document.DC">
                  <p:embed/>
                  <p:pic>
                    <p:nvPicPr>
                      <p:cNvPr id="12" name="Object 11"/>
                      <p:cNvPicPr/>
                      <p:nvPr/>
                    </p:nvPicPr>
                    <p:blipFill>
                      <a:blip r:embed="rId7"/>
                      <a:stretch>
                        <a:fillRect/>
                      </a:stretch>
                    </p:blipFill>
                    <p:spPr>
                      <a:xfrm>
                        <a:off x="751703" y="1027906"/>
                        <a:ext cx="3186760" cy="4509291"/>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54209996"/>
              </p:ext>
            </p:extLst>
          </p:nvPr>
        </p:nvGraphicFramePr>
        <p:xfrm>
          <a:off x="4087266" y="1025475"/>
          <a:ext cx="3186760" cy="4509291"/>
        </p:xfrm>
        <a:graphic>
          <a:graphicData uri="http://schemas.openxmlformats.org/presentationml/2006/ole">
            <mc:AlternateContent xmlns:mc="http://schemas.openxmlformats.org/markup-compatibility/2006">
              <mc:Choice xmlns:v="urn:schemas-microsoft-com:vml" Requires="v">
                <p:oleObj spid="_x0000_s17410" name="Acrobat Document" r:id="rId8" imgW="5667037" imgH="8019948" progId="AcroExch.Document.DC">
                  <p:embed/>
                </p:oleObj>
              </mc:Choice>
              <mc:Fallback>
                <p:oleObj name="Acrobat Document" r:id="rId8" imgW="5667037" imgH="8019948" progId="AcroExch.Document.DC">
                  <p:embed/>
                  <p:pic>
                    <p:nvPicPr>
                      <p:cNvPr id="13" name="Object 12"/>
                      <p:cNvPicPr/>
                      <p:nvPr/>
                    </p:nvPicPr>
                    <p:blipFill>
                      <a:blip r:embed="rId9"/>
                      <a:stretch>
                        <a:fillRect/>
                      </a:stretch>
                    </p:blipFill>
                    <p:spPr>
                      <a:xfrm>
                        <a:off x="4087266" y="1025475"/>
                        <a:ext cx="3186760" cy="4509291"/>
                      </a:xfrm>
                      <a:prstGeom prst="rect">
                        <a:avLst/>
                      </a:prstGeom>
                    </p:spPr>
                  </p:pic>
                </p:oleObj>
              </mc:Fallback>
            </mc:AlternateContent>
          </a:graphicData>
        </a:graphic>
      </p:graphicFrame>
      <p:sp>
        <p:nvSpPr>
          <p:cNvPr id="15" name="Rectangle 14"/>
          <p:cNvSpPr/>
          <p:nvPr/>
        </p:nvSpPr>
        <p:spPr>
          <a:xfrm>
            <a:off x="8469260" y="5537197"/>
            <a:ext cx="2676887" cy="646331"/>
          </a:xfrm>
          <a:prstGeom prst="rect">
            <a:avLst/>
          </a:prstGeom>
        </p:spPr>
        <p:txBody>
          <a:bodyPr wrap="none">
            <a:spAutoFit/>
          </a:bodyPr>
          <a:lstStyle/>
          <a:p>
            <a:r>
              <a:rPr lang="en-GB" dirty="0">
                <a:hlinkClick r:id="rId10"/>
              </a:rPr>
              <a:t>https://headsupmha.com/</a:t>
            </a:r>
            <a:endParaRPr lang="en-GB" dirty="0"/>
          </a:p>
          <a:p>
            <a:endParaRPr lang="en-GB" dirty="0"/>
          </a:p>
        </p:txBody>
      </p:sp>
      <p:pic>
        <p:nvPicPr>
          <p:cNvPr id="3" name="Gratitude-HeadsUP ">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7601818" y="2589398"/>
            <a:ext cx="3771852" cy="2653298"/>
          </a:xfrm>
          <a:prstGeom prst="rect">
            <a:avLst/>
          </a:prstGeom>
        </p:spPr>
      </p:pic>
      <p:pic>
        <p:nvPicPr>
          <p:cNvPr id="8" name="Picture 2" descr="Free Click Here Cliparts, Download Free Clip Art, Free Clip Art on Clipart  Librar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1499" y="5198789"/>
            <a:ext cx="976159" cy="1523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Click Here Cliparts, Download Free Clip Art, Free Clip Art on Clipart  Librar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69994" y="5228652"/>
            <a:ext cx="976159" cy="15237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Click Here Cliparts, Download Free Clip Art, Free Clip Art on Clipart  Librar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22829" y="5098481"/>
            <a:ext cx="976159" cy="15237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81866" y="510091"/>
            <a:ext cx="3611755" cy="1754326"/>
          </a:xfrm>
          <a:prstGeom prst="rect">
            <a:avLst/>
          </a:prstGeom>
          <a:noFill/>
        </p:spPr>
        <p:txBody>
          <a:bodyPr wrap="square" rtlCol="0">
            <a:spAutoFit/>
          </a:bodyPr>
          <a:lstStyle/>
          <a:p>
            <a:pPr algn="ctr"/>
            <a:r>
              <a:rPr lang="en-GB" dirty="0"/>
              <a:t>This is Paula Baker from </a:t>
            </a:r>
            <a:r>
              <a:rPr lang="en-GB" dirty="0" err="1"/>
              <a:t>HeadsUp</a:t>
            </a:r>
            <a:r>
              <a:rPr lang="en-GB"/>
              <a:t>, </a:t>
            </a:r>
            <a:r>
              <a:rPr lang="en-GB" dirty="0"/>
              <a:t>a local organisation that provides support and tips for promoting Mental Health. Paula comes into some of the schools in our federation and works with us.</a:t>
            </a:r>
          </a:p>
        </p:txBody>
      </p:sp>
    </p:spTree>
    <p:extLst>
      <p:ext uri="{BB962C8B-B14F-4D97-AF65-F5344CB8AC3E}">
        <p14:creationId xmlns:p14="http://schemas.microsoft.com/office/powerpoint/2010/main" val="2972934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loud Sky Background - Free photo o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99" y="319733"/>
            <a:ext cx="11129964" cy="62269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98605" y="926757"/>
            <a:ext cx="4213654" cy="4832092"/>
          </a:xfrm>
          <a:prstGeom prst="rect">
            <a:avLst/>
          </a:prstGeom>
          <a:noFill/>
        </p:spPr>
        <p:txBody>
          <a:bodyPr wrap="square" rtlCol="0">
            <a:spAutoFit/>
          </a:bodyPr>
          <a:lstStyle/>
          <a:p>
            <a:endParaRPr lang="en-GB" dirty="0"/>
          </a:p>
          <a:p>
            <a:r>
              <a:rPr lang="en-GB" sz="16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Other ideas for things you can do to promote gratitude:</a:t>
            </a:r>
          </a:p>
          <a:p>
            <a:endParaRPr lang="en-GB" sz="16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16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Make a paper chain that you add to each day with things that you appreciate and are grateful for</a:t>
            </a:r>
          </a:p>
          <a:p>
            <a:pPr marL="285750" indent="-285750">
              <a:buFont typeface="Arial" panose="020B0604020202020204" pitchFamily="34" charset="0"/>
              <a:buChar char="•"/>
            </a:pPr>
            <a:r>
              <a:rPr lang="en-GB" sz="16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Keep a gratitude jar, decorate it. Each day add a few slips of paper with the things you have appreciated and been grateful for that day</a:t>
            </a:r>
          </a:p>
          <a:p>
            <a:pPr marL="285750" indent="-285750">
              <a:buFont typeface="Arial" panose="020B0604020202020204" pitchFamily="34" charset="0"/>
              <a:buChar char="•"/>
            </a:pPr>
            <a:r>
              <a:rPr lang="en-GB" sz="16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Keep a gratitude journal with your grown up. Use a notebook or an app to write down at least three things each day.</a:t>
            </a:r>
          </a:p>
          <a:p>
            <a:pPr marL="285750" indent="-285750">
              <a:buFont typeface="Arial" panose="020B0604020202020204" pitchFamily="34" charset="0"/>
              <a:buChar char="•"/>
            </a:pPr>
            <a:r>
              <a:rPr lang="en-GB" sz="16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Do a Thankful scavenger hunt like Abbie in the video.</a:t>
            </a:r>
          </a:p>
          <a:p>
            <a:endParaRPr lang="en-GB" dirty="0">
              <a:solidFill>
                <a:schemeClr val="bg1"/>
              </a:solidFill>
            </a:endParaRPr>
          </a:p>
        </p:txBody>
      </p:sp>
      <p:pic>
        <p:nvPicPr>
          <p:cNvPr id="7" name="Picture 6"/>
          <p:cNvPicPr>
            <a:picLocks noChangeAspect="1"/>
          </p:cNvPicPr>
          <p:nvPr/>
        </p:nvPicPr>
        <p:blipFill>
          <a:blip r:embed="rId3"/>
          <a:stretch>
            <a:fillRect/>
          </a:stretch>
        </p:blipFill>
        <p:spPr>
          <a:xfrm>
            <a:off x="6850057" y="3149297"/>
            <a:ext cx="3146560" cy="1533948"/>
          </a:xfrm>
          <a:prstGeom prst="rect">
            <a:avLst/>
          </a:prstGeom>
        </p:spPr>
      </p:pic>
      <p:sp>
        <p:nvSpPr>
          <p:cNvPr id="8" name="TextBox 7"/>
          <p:cNvSpPr txBox="1"/>
          <p:nvPr/>
        </p:nvSpPr>
        <p:spPr>
          <a:xfrm>
            <a:off x="6737704" y="1124867"/>
            <a:ext cx="4151870" cy="2308324"/>
          </a:xfrm>
          <a:prstGeom prst="rect">
            <a:avLst/>
          </a:prstGeom>
          <a:noFill/>
        </p:spPr>
        <p:txBody>
          <a:bodyPr wrap="square" rtlCol="0">
            <a:spAutoFit/>
          </a:bodyPr>
          <a:lstStyle/>
          <a:p>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There are some brilliant apps that you can use on a phone or tablet. You can often add photos too which are lovely to look back on over time.</a:t>
            </a:r>
          </a:p>
          <a:p>
            <a:endParaRPr lang="en-GB"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This is a nice, simple one</a:t>
            </a:r>
          </a:p>
          <a:p>
            <a:endParaRPr lang="en-GB" dirty="0"/>
          </a:p>
        </p:txBody>
      </p:sp>
    </p:spTree>
    <p:extLst>
      <p:ext uri="{BB962C8B-B14F-4D97-AF65-F5344CB8AC3E}">
        <p14:creationId xmlns:p14="http://schemas.microsoft.com/office/powerpoint/2010/main" val="6486029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TotalTime>
  <Words>259</Words>
  <Application>Microsoft Office PowerPoint</Application>
  <PresentationFormat>Widescreen</PresentationFormat>
  <Paragraphs>16</Paragraphs>
  <Slides>5</Slides>
  <Notes>0</Notes>
  <HiddenSlides>0</HiddenSlides>
  <MMClips>4</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PowerPoint Presentation</vt:lpstr>
      <vt:lpstr>PowerPoint Presentation</vt:lpstr>
      <vt:lpstr>PowerPoint Presentation</vt:lpstr>
      <vt:lpstr>PowerPoint Presentation</vt:lpstr>
    </vt:vector>
  </TitlesOfParts>
  <Company>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Fagan</dc:creator>
  <cp:lastModifiedBy>Sarah Fagan</cp:lastModifiedBy>
  <cp:revision>48</cp:revision>
  <cp:lastPrinted>2021-01-19T20:18:46Z</cp:lastPrinted>
  <dcterms:created xsi:type="dcterms:W3CDTF">2020-10-12T10:06:33Z</dcterms:created>
  <dcterms:modified xsi:type="dcterms:W3CDTF">2021-01-24T19:33:56Z</dcterms:modified>
</cp:coreProperties>
</file>